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9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F33B504-59F0-4600-8583-3676A006A89C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F33B504-59F0-4600-8583-3676A006A89C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Politics and Education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MELS 601</a:t>
            </a:r>
          </a:p>
          <a:p>
            <a:r>
              <a:rPr lang="en-US" dirty="0" smtClean="0"/>
              <a:t>Aldridge &amp; Goldman Ch.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22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Politics and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633222" indent="-51435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How have politics played a part in your school system?</a:t>
            </a:r>
          </a:p>
          <a:p>
            <a:pPr marL="633222" indent="-514350">
              <a:buFont typeface="+mj-lt"/>
              <a:buAutoNum type="arabicPeriod"/>
            </a:pPr>
            <a:endParaRPr lang="en-US" dirty="0">
              <a:solidFill>
                <a:srgbClr val="FF0000"/>
              </a:solidFill>
            </a:endParaRPr>
          </a:p>
          <a:p>
            <a:pPr marL="633222" indent="-51435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What inequities exist in public education in your county? What can be done about this?</a:t>
            </a:r>
          </a:p>
          <a:p>
            <a:pPr marL="633222" indent="-514350">
              <a:buFont typeface="+mj-lt"/>
              <a:buAutoNum type="arabicPeriod"/>
            </a:pPr>
            <a:endParaRPr lang="en-US" dirty="0">
              <a:solidFill>
                <a:srgbClr val="FF0000"/>
              </a:solidFill>
            </a:endParaRPr>
          </a:p>
          <a:p>
            <a:pPr marL="633222" indent="-51435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What role do we, as educators, play in educational reform?</a:t>
            </a:r>
          </a:p>
          <a:p>
            <a:pPr marL="633222" indent="-514350">
              <a:buFont typeface="+mj-lt"/>
              <a:buAutoNum type="arabicPeriod"/>
            </a:pPr>
            <a:endParaRPr lang="en-US" dirty="0">
              <a:solidFill>
                <a:srgbClr val="FF0000"/>
              </a:solidFill>
            </a:endParaRPr>
          </a:p>
          <a:p>
            <a:pPr marL="633222" indent="-51435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Who decides what is taught and how it is taught in NC? </a:t>
            </a:r>
          </a:p>
          <a:p>
            <a:pPr marL="633222" indent="-514350">
              <a:buFont typeface="+mj-lt"/>
              <a:buAutoNum type="arabicPeriod"/>
            </a:pPr>
            <a:endParaRPr lang="en-US" dirty="0">
              <a:solidFill>
                <a:srgbClr val="FF0000"/>
              </a:solidFill>
            </a:endParaRPr>
          </a:p>
          <a:p>
            <a:pPr marL="633222" indent="-51435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Is it truly possible for us to truly make a difference?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543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Human">
      <a:dk1>
        <a:sysClr val="windowText" lastClr="000000"/>
      </a:dk1>
      <a:lt1>
        <a:sysClr val="window" lastClr="FFFFFF"/>
      </a:lt1>
      <a:dk2>
        <a:srgbClr val="795339"/>
      </a:dk2>
      <a:lt2>
        <a:srgbClr val="F7EEDD"/>
      </a:lt2>
      <a:accent1>
        <a:srgbClr val="AD2E27"/>
      </a:accent1>
      <a:accent2>
        <a:srgbClr val="3F3D66"/>
      </a:accent2>
      <a:accent3>
        <a:srgbClr val="17517A"/>
      </a:accent3>
      <a:accent4>
        <a:srgbClr val="877E48"/>
      </a:accent4>
      <a:accent5>
        <a:srgbClr val="AF8B1E"/>
      </a:accent5>
      <a:accent6>
        <a:srgbClr val="A35E21"/>
      </a:accent6>
      <a:hlink>
        <a:srgbClr val="9B7300"/>
      </a:hlink>
      <a:folHlink>
        <a:srgbClr val="D6A73B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uman">
      <a:fillStyleLst>
        <a:solidFill>
          <a:schemeClr val="phClr"/>
        </a:solidFill>
        <a:gradFill>
          <a:gsLst>
            <a:gs pos="0">
              <a:schemeClr val="phClr">
                <a:tint val="30000"/>
                <a:satMod val="175000"/>
              </a:schemeClr>
            </a:gs>
            <a:gs pos="50000">
              <a:schemeClr val="phClr">
                <a:tint val="55000"/>
                <a:satMod val="200000"/>
              </a:schemeClr>
            </a:gs>
            <a:gs pos="70000">
              <a:schemeClr val="phClr">
                <a:tint val="70000"/>
                <a:satMod val="175000"/>
              </a:schemeClr>
            </a:gs>
            <a:gs pos="100000">
              <a:schemeClr val="phClr">
                <a:tint val="85000"/>
                <a:satMod val="175000"/>
              </a:schemeClr>
            </a:gs>
          </a:gsLst>
          <a:lin ang="8000000" scaled="1"/>
        </a:gradFill>
        <a:gradFill>
          <a:gsLst>
            <a:gs pos="0">
              <a:schemeClr val="phClr">
                <a:shade val="100000"/>
                <a:satMod val="140000"/>
              </a:schemeClr>
            </a:gs>
            <a:gs pos="40000">
              <a:schemeClr val="phClr">
                <a:shade val="65000"/>
                <a:satMod val="140000"/>
              </a:schemeClr>
            </a:gs>
            <a:gs pos="70000">
              <a:schemeClr val="phClr">
                <a:shade val="40000"/>
                <a:satMod val="115000"/>
              </a:schemeClr>
            </a:gs>
            <a:gs pos="100000">
              <a:schemeClr val="phClr">
                <a:shade val="20000"/>
                <a:satMod val="115000"/>
              </a:schemeClr>
            </a:gs>
          </a:gsLst>
          <a:lin ang="8000000" scaled="1"/>
        </a:gradFill>
      </a:fillStyleLst>
      <a:lnStyleLst>
        <a:ln w="5000" cap="rnd" cmpd="sng" algn="ctr">
          <a:solidFill>
            <a:schemeClr val="phClr"/>
          </a:solidFill>
          <a:prstDash val="solid"/>
        </a:ln>
        <a:ln w="12700" cap="rnd" cmpd="sng" algn="ctr">
          <a:solidFill>
            <a:schemeClr val="phClr"/>
          </a:solidFill>
          <a:prstDash val="solid"/>
        </a:ln>
        <a:ln w="2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9000" dist="25400" dir="9000000" rotWithShape="0">
              <a:srgbClr val="1A0000">
                <a:alpha val="35000"/>
              </a:srgbClr>
            </a:outerShdw>
          </a:effectLst>
        </a:effectStyle>
        <a:effectStyle>
          <a:effectLst>
            <a:outerShdw blurRad="39000" dist="25400" dir="9000000" rotWithShape="0">
              <a:srgbClr val="1A0000">
                <a:alpha val="40000"/>
              </a:srgbClr>
            </a:outerShdw>
          </a:effectLst>
        </a:effectStyle>
        <a:effectStyle>
          <a:effectLst>
            <a:outerShdw blurRad="39000" dist="25400" dir="90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rightRoom" dir="tr">
              <a:rot lat="0" lon="0" rev="3540000"/>
            </a:lightRig>
          </a:scene3d>
          <a:sp3d prstMaterial="matte">
            <a:bevelT w="190500" h="44450" prst="cross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4</TotalTime>
  <Words>80</Words>
  <Application>Microsoft Office PowerPoint</Application>
  <PresentationFormat>On-screen Show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Theme</vt:lpstr>
      <vt:lpstr>Politics and Education</vt:lpstr>
      <vt:lpstr>Politics and Education</vt:lpstr>
    </vt:vector>
  </TitlesOfParts>
  <Company>Caldwell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Church</dc:creator>
  <cp:lastModifiedBy>Jeff Church</cp:lastModifiedBy>
  <cp:revision>2</cp:revision>
  <dcterms:created xsi:type="dcterms:W3CDTF">2012-11-15T23:10:07Z</dcterms:created>
  <dcterms:modified xsi:type="dcterms:W3CDTF">2012-11-15T23:14:29Z</dcterms:modified>
</cp:coreProperties>
</file>